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31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14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95" r:id="rId2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ITA.PARALL.2°PER.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3.4</c:v>
                </c:pt>
                <c:pt idx="1">
                  <c:v>3.4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9-1948-AF69-AA608712AD54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79-1948-AF69-AA608712AD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186465280"/>
        <c:axId val="186483456"/>
      </c:lineChart>
      <c:catAx>
        <c:axId val="18646528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86483456"/>
        <c:crosses val="autoZero"/>
        <c:auto val="1"/>
        <c:lblAlgn val="ctr"/>
        <c:lblOffset val="100"/>
        <c:noMultiLvlLbl val="0"/>
      </c:catAx>
      <c:valAx>
        <c:axId val="18648345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86465280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FINALI-ITALIANO-</a:t>
            </a:r>
            <a:r>
              <a:rPr lang="en-US" dirty="0">
                <a:solidFill>
                  <a:srgbClr val="FF0000"/>
                </a:solidFill>
              </a:rPr>
              <a:t>CLASSI 5^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ALU.107 CLASSI 5^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46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7-8045-AD55-4328345C1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995968"/>
        <c:axId val="137115520"/>
        <c:axId val="0"/>
      </c:bar3DChart>
      <c:catAx>
        <c:axId val="136995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7115520"/>
        <c:crosses val="autoZero"/>
        <c:auto val="1"/>
        <c:lblAlgn val="ctr"/>
        <c:lblOffset val="100"/>
        <c:noMultiLvlLbl val="0"/>
      </c:catAx>
      <c:valAx>
        <c:axId val="137115520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36995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MAT.PARALL.2°PER.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7-814D-8802-A24E86335C36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47-814D-8802-A24E86335C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185805824"/>
        <c:axId val="185840384"/>
      </c:lineChart>
      <c:catAx>
        <c:axId val="18580582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85840384"/>
        <c:crosses val="autoZero"/>
        <c:auto val="1"/>
        <c:lblAlgn val="ctr"/>
        <c:lblOffset val="100"/>
        <c:noMultiLvlLbl val="0"/>
      </c:catAx>
      <c:valAx>
        <c:axId val="18584038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85805824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MAT.PARALL.2°PER.</c:v>
                </c:pt>
              </c:strCache>
            </c:strRef>
          </c:tx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4-E646-8058-DA7AB0D7664C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4-E646-8058-DA7AB0D76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42623616"/>
        <c:axId val="242625152"/>
      </c:lineChart>
      <c:catAx>
        <c:axId val="24262361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242625152"/>
        <c:crosses val="autoZero"/>
        <c:auto val="1"/>
        <c:lblAlgn val="ctr"/>
        <c:lblOffset val="100"/>
        <c:noMultiLvlLbl val="0"/>
      </c:catAx>
      <c:valAx>
        <c:axId val="242625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9BBB59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4262361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MAT.PARALL.2°PER.</c:v>
                </c:pt>
              </c:strCache>
            </c:strRef>
          </c:tx>
          <c:dLbls>
            <c:spPr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B-5F4C-911A-790E6DA01482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6B-5F4C-911A-790E6DA014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16214912"/>
        <c:axId val="216216704"/>
      </c:lineChart>
      <c:catAx>
        <c:axId val="21621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216704"/>
        <c:crosses val="autoZero"/>
        <c:auto val="1"/>
        <c:lblAlgn val="ctr"/>
        <c:lblOffset val="100"/>
        <c:noMultiLvlLbl val="0"/>
      </c:catAx>
      <c:valAx>
        <c:axId val="216216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1621491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MAT.PARALL.2°PER.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  <c:pt idx="5">
                  <c:v>4B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F-0A4F-8DED-E2FD525B4FD2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  <c:pt idx="5">
                  <c:v>4B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F-0A4F-8DED-E2FD525B4FD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16149376"/>
        <c:axId val="216159360"/>
      </c:lineChart>
      <c:catAx>
        <c:axId val="21614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159360"/>
        <c:crosses val="autoZero"/>
        <c:auto val="1"/>
        <c:lblAlgn val="ctr"/>
        <c:lblOffset val="100"/>
        <c:noMultiLvlLbl val="0"/>
      </c:catAx>
      <c:valAx>
        <c:axId val="216159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16149376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MAT.PARALL.2°PER.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3.1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7B-9A48-AB60-552A704E46A1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7B-9A48-AB60-552A704E46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16636416"/>
        <c:axId val="216646400"/>
      </c:lineChart>
      <c:catAx>
        <c:axId val="21663641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6646400"/>
        <c:crosses val="autoZero"/>
        <c:auto val="1"/>
        <c:lblAlgn val="ctr"/>
        <c:lblOffset val="100"/>
        <c:noMultiLvlLbl val="0"/>
      </c:catAx>
      <c:valAx>
        <c:axId val="21664640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16636416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FINALI-MATEMATICA-</a:t>
            </a:r>
            <a:r>
              <a:rPr lang="en-US" dirty="0">
                <a:solidFill>
                  <a:srgbClr val="FF0000"/>
                </a:solidFill>
              </a:rPr>
              <a:t>CLASSI 1^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ALU.78 CLASSI 1^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25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2-834F-B66D-E7414E5D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745088"/>
        <c:axId val="216746624"/>
        <c:axId val="0"/>
      </c:bar3DChart>
      <c:catAx>
        <c:axId val="216745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6746624"/>
        <c:crosses val="autoZero"/>
        <c:auto val="1"/>
        <c:lblAlgn val="ctr"/>
        <c:lblOffset val="100"/>
        <c:noMultiLvlLbl val="0"/>
      </c:catAx>
      <c:valAx>
        <c:axId val="216746624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67450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FINALI-MATEMATICA-</a:t>
            </a:r>
            <a:r>
              <a:rPr lang="en-US" dirty="0">
                <a:solidFill>
                  <a:srgbClr val="FF0000"/>
                </a:solidFill>
              </a:rPr>
              <a:t>CLASSI 2^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ALU.85 CLASSI 2^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1">
                  <c:v>16</c:v>
                </c:pt>
                <c:pt idx="2">
                  <c:v>30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9-EB40-9112-2B1DFF90A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288896"/>
        <c:axId val="218290432"/>
        <c:axId val="0"/>
      </c:bar3DChart>
      <c:catAx>
        <c:axId val="218288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8290432"/>
        <c:crosses val="autoZero"/>
        <c:auto val="1"/>
        <c:lblAlgn val="ctr"/>
        <c:lblOffset val="100"/>
        <c:noMultiLvlLbl val="0"/>
      </c:catAx>
      <c:valAx>
        <c:axId val="218290432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8288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FINALI-MATEMATICA-</a:t>
            </a:r>
            <a:r>
              <a:rPr lang="en-US" dirty="0">
                <a:solidFill>
                  <a:srgbClr val="FF0000"/>
                </a:solidFill>
              </a:rPr>
              <a:t>CLASSI 3^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ALU.90 CLASSI 3^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5-A04F-9AB8-1294B4C40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431872"/>
        <c:axId val="218433408"/>
        <c:axId val="0"/>
      </c:bar3DChart>
      <c:catAx>
        <c:axId val="218431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8433408"/>
        <c:crosses val="autoZero"/>
        <c:auto val="1"/>
        <c:lblAlgn val="ctr"/>
        <c:lblOffset val="100"/>
        <c:noMultiLvlLbl val="0"/>
      </c:catAx>
      <c:valAx>
        <c:axId val="218433408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8431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ESITI</a:t>
            </a:r>
            <a:r>
              <a:rPr lang="en-US" sz="1400" baseline="0" dirty="0">
                <a:solidFill>
                  <a:srgbClr val="FF0000"/>
                </a:solidFill>
              </a:rPr>
              <a:t> FINALI-MATEMATICA-</a:t>
            </a:r>
            <a:r>
              <a:rPr lang="en-US" sz="1400" dirty="0">
                <a:solidFill>
                  <a:srgbClr val="FF0000"/>
                </a:solidFill>
              </a:rPr>
              <a:t>CLASSI 4^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ALU.97 CLASSI 4^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31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9-5B40-8CC8-64B6F107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644480"/>
        <c:axId val="218646016"/>
        <c:axId val="0"/>
      </c:bar3DChart>
      <c:catAx>
        <c:axId val="218644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8646016"/>
        <c:crosses val="autoZero"/>
        <c:auto val="1"/>
        <c:lblAlgn val="ctr"/>
        <c:lblOffset val="100"/>
        <c:noMultiLvlLbl val="0"/>
      </c:catAx>
      <c:valAx>
        <c:axId val="218646016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8644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ITA.PARALL.2°PER.</c:v>
                </c:pt>
              </c:strCache>
            </c:strRef>
          </c:tx>
          <c:spPr>
            <a:ln>
              <a:solidFill>
                <a:srgbClr val="8064A2">
                  <a:lumMod val="60000"/>
                  <a:lumOff val="40000"/>
                </a:srgbClr>
              </a:solidFill>
            </a:ln>
          </c:spPr>
          <c:marker>
            <c:spPr>
              <a:ln>
                <a:solidFill>
                  <a:srgbClr val="8064A2">
                    <a:lumMod val="60000"/>
                    <a:lumOff val="40000"/>
                  </a:srgbClr>
                </a:solidFill>
              </a:ln>
            </c:spPr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3.1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3D-7442-ACA4-2B028BC9B301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3D-7442-ACA4-2B028BC9B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51488768"/>
        <c:axId val="151515904"/>
      </c:lineChart>
      <c:catAx>
        <c:axId val="15148876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1515904"/>
        <c:crosses val="autoZero"/>
        <c:auto val="1"/>
        <c:lblAlgn val="ctr"/>
        <c:lblOffset val="100"/>
        <c:noMultiLvlLbl val="0"/>
      </c:catAx>
      <c:valAx>
        <c:axId val="151515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5148876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</a:rPr>
              <a:t>ESITI</a:t>
            </a:r>
            <a:r>
              <a:rPr lang="it-IT" sz="1600" baseline="0" dirty="0">
                <a:solidFill>
                  <a:srgbClr val="FF0000"/>
                </a:solidFill>
              </a:rPr>
              <a:t> FINALI-MATEMATICA-</a:t>
            </a:r>
            <a:r>
              <a:rPr lang="it-IT" sz="1600" dirty="0">
                <a:solidFill>
                  <a:srgbClr val="FF0000"/>
                </a:solidFill>
              </a:rPr>
              <a:t> CLASSI 5^</a:t>
            </a:r>
          </a:p>
        </c:rich>
      </c:tx>
      <c:layout>
        <c:manualLayout>
          <c:xMode val="edge"/>
          <c:yMode val="edge"/>
          <c:x val="1.2846538713910762E-3"/>
          <c:y val="0"/>
        </c:manualLayout>
      </c:layout>
      <c:overlay val="0"/>
      <c:spPr>
        <a:solidFill>
          <a:srgbClr val="C0504D">
            <a:lumMod val="20000"/>
            <a:lumOff val="80000"/>
          </a:srgbClr>
        </a:solidFill>
        <a:ln w="28575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ALU.107 CLASSI 5^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49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2-0447-915E-91134F3B5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791296"/>
        <c:axId val="218805376"/>
        <c:axId val="0"/>
      </c:bar3DChart>
      <c:catAx>
        <c:axId val="218791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18805376"/>
        <c:crosses val="autoZero"/>
        <c:auto val="1"/>
        <c:lblAlgn val="ctr"/>
        <c:lblOffset val="100"/>
        <c:noMultiLvlLbl val="0"/>
      </c:catAx>
      <c:valAx>
        <c:axId val="218805376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18791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solidFill>
                  <a:srgbClr val="FF0000"/>
                </a:solidFill>
              </a:rPr>
              <a:t> GENERALE -QUADRIMESTRE-PRIME</a:t>
            </a:r>
            <a:endParaRPr lang="it-IT" sz="1400" dirty="0">
              <a:solidFill>
                <a:srgbClr val="FF0000"/>
              </a:solidFill>
            </a:endParaRPr>
          </a:p>
        </c:rich>
      </c:tx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1A-ARTE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3.4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8-BE45-932F-CA5656336847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1B-ARTE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8-BE45-932F-CA5656336847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1A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8-BE45-932F-CA5656336847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1B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68-BE45-932F-CA5656336847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1A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8-BE45-932F-CA5656336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56384"/>
        <c:axId val="219058176"/>
        <c:axId val="0"/>
      </c:bar3DChart>
      <c:catAx>
        <c:axId val="2190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058176"/>
        <c:crosses val="autoZero"/>
        <c:auto val="1"/>
        <c:lblAlgn val="ctr"/>
        <c:lblOffset val="100"/>
        <c:noMultiLvlLbl val="0"/>
      </c:catAx>
      <c:valAx>
        <c:axId val="21905817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905638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 GENERALE -QUADRIMESTRE- SECONDE</a:t>
            </a:r>
          </a:p>
        </c:rich>
      </c:tx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9-0049-B3E8-AC947B1A7A48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9-0049-B3E8-AC947B1A7A48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2C 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9-0049-B3E8-AC947B1A7A48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3.1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9-0049-B3E8-AC947B1A7A48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3.4</c:v>
                </c:pt>
                <c:pt idx="2">
                  <c:v>3.4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9-0049-B3E8-AC947B1A7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425984"/>
        <c:axId val="216427520"/>
        <c:axId val="0"/>
      </c:bar3DChart>
      <c:catAx>
        <c:axId val="21642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6427520"/>
        <c:crosses val="autoZero"/>
        <c:auto val="1"/>
        <c:lblAlgn val="ctr"/>
        <c:lblOffset val="100"/>
        <c:noMultiLvlLbl val="0"/>
      </c:catAx>
      <c:valAx>
        <c:axId val="21642752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642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solidFill>
                  <a:srgbClr val="FF0000"/>
                </a:solidFill>
              </a:rPr>
              <a:t> GENERALE-QUADRIMESTRE-TERZE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5940288713910761"/>
          <c:y val="5.0925925925925923E-2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Foglio1!$L$339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Foglio1!$M$339:$Q$339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7-234B-8325-F2487C243D57}"/>
            </c:ext>
          </c:extLst>
        </c:ser>
        <c:ser>
          <c:idx val="1"/>
          <c:order val="1"/>
          <c:tx>
            <c:strRef>
              <c:f>Foglio1!$L$340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Foglio1!$M$340:$Q$340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7-234B-8325-F2487C243D57}"/>
            </c:ext>
          </c:extLst>
        </c:ser>
        <c:ser>
          <c:idx val="2"/>
          <c:order val="2"/>
          <c:tx>
            <c:strRef>
              <c:f>Foglio1!$L$341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Foglio1!$M$341:$Q$341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7-234B-8325-F2487C243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884544"/>
        <c:axId val="219894528"/>
        <c:axId val="0"/>
      </c:bar3DChart>
      <c:catAx>
        <c:axId val="21988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9894528"/>
        <c:crosses val="autoZero"/>
        <c:auto val="1"/>
        <c:lblAlgn val="ctr"/>
        <c:lblOffset val="100"/>
        <c:noMultiLvlLbl val="0"/>
      </c:catAx>
      <c:valAx>
        <c:axId val="21989452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988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 dirty="0"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solidFill>
                  <a:srgbClr val="FF0000"/>
                </a:solidFill>
              </a:rPr>
              <a:t> GENERALE-QUADRIMESTRE-  QUARTE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0479742508017082"/>
          <c:y val="3.7166085946573751E-2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3.2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C-5E41-9619-3D2E690E2D8A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C-5E41-9619-3D2E690E2D8A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3.2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C-5E41-9619-3D2E690E2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731072"/>
        <c:axId val="219732608"/>
        <c:axId val="0"/>
      </c:bar3DChart>
      <c:catAx>
        <c:axId val="21973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9732608"/>
        <c:crosses val="autoZero"/>
        <c:auto val="1"/>
        <c:lblAlgn val="ctr"/>
        <c:lblOffset val="100"/>
        <c:noMultiLvlLbl val="0"/>
      </c:catAx>
      <c:valAx>
        <c:axId val="21973260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9731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solidFill>
                  <a:srgbClr val="FF0000"/>
                </a:solidFill>
              </a:rPr>
              <a:t> GENERALE-QUADRIMESTRE-QUINTE</a:t>
            </a:r>
            <a:endParaRPr lang="it-IT" sz="1400" dirty="0">
              <a:solidFill>
                <a:srgbClr val="FF0000"/>
              </a:solidFill>
            </a:endParaRPr>
          </a:p>
        </c:rich>
      </c:tx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Foglio1!$L$371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Foglio1!$M$371:$R$371</c:f>
              <c:numCache>
                <c:formatCode>General</c:formatCode>
                <c:ptCount val="6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E-6640-81B4-DB660C9C14DC}"/>
            </c:ext>
          </c:extLst>
        </c:ser>
        <c:ser>
          <c:idx val="1"/>
          <c:order val="1"/>
          <c:tx>
            <c:strRef>
              <c:f>Foglio1!$L$372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Foglio1!$M$372:$R$372</c:f>
              <c:numCache>
                <c:formatCode>General</c:formatCode>
                <c:ptCount val="6"/>
                <c:pt idx="0">
                  <c:v>3.1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E-6640-81B4-DB660C9C14DC}"/>
            </c:ext>
          </c:extLst>
        </c:ser>
        <c:ser>
          <c:idx val="2"/>
          <c:order val="2"/>
          <c:tx>
            <c:strRef>
              <c:f>Foglio1!$L$373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Foglio1!$M$373:$R$373</c:f>
              <c:numCache>
                <c:formatCode>General</c:formatCode>
                <c:ptCount val="6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E-6640-81B4-DB660C9C1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986944"/>
        <c:axId val="219992832"/>
        <c:axId val="0"/>
      </c:bar3DChart>
      <c:catAx>
        <c:axId val="21998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9992832"/>
        <c:crosses val="autoZero"/>
        <c:auto val="1"/>
        <c:lblAlgn val="ctr"/>
        <c:lblOffset val="100"/>
        <c:noMultiLvlLbl val="0"/>
      </c:catAx>
      <c:valAx>
        <c:axId val="21999283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9986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ITA.PARALL.2°PER.</c:v>
                </c:pt>
              </c:strCache>
            </c:strRef>
          </c:tx>
          <c:dLbls>
            <c:spPr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A1-A44B-BE49-9C7728BE86E9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A1-A44B-BE49-9C7728BE86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87029376"/>
        <c:axId val="187030912"/>
      </c:lineChart>
      <c:catAx>
        <c:axId val="18702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87030912"/>
        <c:crosses val="autoZero"/>
        <c:auto val="1"/>
        <c:lblAlgn val="ctr"/>
        <c:lblOffset val="100"/>
        <c:noMultiLvlLbl val="0"/>
      </c:catAx>
      <c:valAx>
        <c:axId val="18703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702937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ITA.PARALL.2°PER.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  <c:pt idx="5">
                  <c:v>4B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3.2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4-8342-ABDB-08436E69D6E4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  <c:pt idx="5">
                  <c:v>4B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4-8342-ABDB-08436E69D6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5588992"/>
        <c:axId val="125590528"/>
      </c:lineChart>
      <c:catAx>
        <c:axId val="12558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5590528"/>
        <c:crosses val="autoZero"/>
        <c:auto val="1"/>
        <c:lblAlgn val="ctr"/>
        <c:lblOffset val="100"/>
        <c:noMultiLvlLbl val="0"/>
      </c:catAx>
      <c:valAx>
        <c:axId val="12559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5588992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ITA.PARALL.2°PER.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EF-1D44-B52A-521D19C44D3F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EF-1D44-B52A-521D19C44D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5695488"/>
        <c:axId val="125697024"/>
      </c:lineChart>
      <c:catAx>
        <c:axId val="12569548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5697024"/>
        <c:crosses val="autoZero"/>
        <c:auto val="1"/>
        <c:lblAlgn val="ctr"/>
        <c:lblOffset val="100"/>
        <c:noMultiLvlLbl val="0"/>
      </c:catAx>
      <c:valAx>
        <c:axId val="12569702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2569548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ESITI</a:t>
            </a:r>
            <a:r>
              <a:rPr lang="en-US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FINALI -ITALIANO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CLASSI 1^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9888983471660644E-3"/>
          <c:y val="0"/>
        </c:manualLayout>
      </c:layout>
      <c:overlay val="1"/>
      <c:spPr>
        <a:solidFill>
          <a:srgbClr val="F79646">
            <a:lumMod val="40000"/>
            <a:lumOff val="6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TOT .78- CLASSI 1^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4-B446-A789-002A07194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363392"/>
        <c:axId val="136365184"/>
        <c:axId val="0"/>
      </c:bar3DChart>
      <c:catAx>
        <c:axId val="136363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6365184"/>
        <c:crosses val="autoZero"/>
        <c:auto val="1"/>
        <c:lblAlgn val="ctr"/>
        <c:lblOffset val="100"/>
        <c:noMultiLvlLbl val="0"/>
      </c:catAx>
      <c:valAx>
        <c:axId val="136365184"/>
        <c:scaling>
          <c:orientation val="minMax"/>
        </c:scaling>
        <c:delete val="1"/>
        <c:axPos val="b"/>
        <c:maj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ajorGridlines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36363392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ESITI</a:t>
            </a:r>
            <a:r>
              <a:rPr lang="it-IT" baseline="0" dirty="0">
                <a:solidFill>
                  <a:srgbClr val="FF0000"/>
                </a:solidFill>
              </a:rPr>
              <a:t> FINALI -</a:t>
            </a:r>
            <a:r>
              <a:rPr lang="it-IT" dirty="0">
                <a:solidFill>
                  <a:srgbClr val="FF0000"/>
                </a:solidFill>
              </a:rPr>
              <a:t>ITALIANO-CLASSI 2^</a:t>
            </a:r>
          </a:p>
        </c:rich>
      </c:tx>
      <c:layout>
        <c:manualLayout>
          <c:xMode val="edge"/>
          <c:yMode val="edge"/>
          <c:x val="3.3403324584427136E-3"/>
          <c:y val="0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ALU.85 CLASSI 2^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C-974C-8715-A8C9721F2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653824"/>
        <c:axId val="136676096"/>
        <c:axId val="0"/>
      </c:bar3DChart>
      <c:catAx>
        <c:axId val="136653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it-IT"/>
          </a:p>
        </c:txPr>
        <c:crossAx val="136676096"/>
        <c:crosses val="autoZero"/>
        <c:auto val="1"/>
        <c:lblAlgn val="ctr"/>
        <c:lblOffset val="100"/>
        <c:noMultiLvlLbl val="0"/>
      </c:catAx>
      <c:valAx>
        <c:axId val="136676096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36653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FINALI-ITALIANO-</a:t>
            </a:r>
            <a:r>
              <a:rPr lang="en-US" dirty="0">
                <a:solidFill>
                  <a:srgbClr val="FF0000"/>
                </a:solidFill>
              </a:rPr>
              <a:t>CLASSI 3^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ALU.90 CLASSI 3^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37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6-0E4B-B9C3-44C851D3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112576"/>
        <c:axId val="223200384"/>
        <c:axId val="0"/>
      </c:bar3DChart>
      <c:catAx>
        <c:axId val="223112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3200384"/>
        <c:crosses val="autoZero"/>
        <c:auto val="1"/>
        <c:lblAlgn val="ctr"/>
        <c:lblOffset val="100"/>
        <c:noMultiLvlLbl val="0"/>
      </c:catAx>
      <c:valAx>
        <c:axId val="223200384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23112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ESITI</a:t>
            </a:r>
            <a:r>
              <a:rPr lang="en-US" baseline="0" dirty="0">
                <a:solidFill>
                  <a:srgbClr val="FF0000"/>
                </a:solidFill>
              </a:rPr>
              <a:t> FINALI-ITALIANO-</a:t>
            </a:r>
            <a:r>
              <a:rPr lang="en-US" dirty="0">
                <a:solidFill>
                  <a:srgbClr val="FF0000"/>
                </a:solidFill>
              </a:rPr>
              <a:t>CLASSI 4^</a:t>
            </a:r>
          </a:p>
        </c:rich>
      </c:tx>
      <c:layout>
        <c:manualLayout>
          <c:xMode val="edge"/>
          <c:yMode val="edge"/>
          <c:x val="1.0076334208223974E-2"/>
          <c:y val="9.2592592592592587E-3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Foglio1!$N$273:$N$274</c:f>
              <c:strCache>
                <c:ptCount val="1"/>
                <c:pt idx="0">
                  <c:v>ALU.97 CLASSI 4^</c:v>
                </c:pt>
              </c:strCache>
            </c:strRef>
          </c:tx>
          <c:invertIfNegative val="0"/>
          <c:cat>
            <c:strRef>
              <c:f>Foglio1!$M$275:$M$278</c:f>
              <c:strCache>
                <c:ptCount val="4"/>
                <c:pt idx="0">
                  <c:v>IN V. DI PRIMA ACQUISIZIONE</c:v>
                </c:pt>
                <c:pt idx="1">
                  <c:v>LIV.BASE</c:v>
                </c:pt>
                <c:pt idx="2">
                  <c:v>LIV. INTERMEDIO</c:v>
                </c:pt>
                <c:pt idx="3">
                  <c:v>LIV.AVANZATO</c:v>
                </c:pt>
              </c:strCache>
            </c:strRef>
          </c:cat>
          <c:val>
            <c:numRef>
              <c:f>Foglio1!$N$275:$N$278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31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2-CA40-9696-7DAB0A6E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167040"/>
        <c:axId val="228177024"/>
        <c:axId val="0"/>
      </c:bar3DChart>
      <c:catAx>
        <c:axId val="22816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8177024"/>
        <c:crosses val="autoZero"/>
        <c:auto val="1"/>
        <c:lblAlgn val="ctr"/>
        <c:lblOffset val="100"/>
        <c:noMultiLvlLbl val="0"/>
      </c:catAx>
      <c:valAx>
        <c:axId val="228177024"/>
        <c:scaling>
          <c:orientation val="minMax"/>
        </c:scaling>
        <c:delete val="1"/>
        <c:axPos val="b"/>
        <c:minorGridlines>
          <c:spPr>
            <a:ln>
              <a:solidFill>
                <a:srgbClr val="C0504D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28167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5901-EC5D-4C7E-B953-297E24B4CB68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FF06-1558-4684-8C2A-10F0B52A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5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3660" y="710006"/>
            <a:ext cx="235140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924" y="4038727"/>
            <a:ext cx="4264151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6095" y="133273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122932" y="0"/>
                </a:lnTo>
              </a:path>
              <a:path w="9156700">
                <a:moveTo>
                  <a:pt x="7037832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78736" y="937259"/>
            <a:ext cx="4991100" cy="1050290"/>
          </a:xfrm>
          <a:custGeom>
            <a:avLst/>
            <a:gdLst/>
            <a:ahLst/>
            <a:cxnLst/>
            <a:rect l="l" t="t" r="r" b="b"/>
            <a:pathLst>
              <a:path w="4991100" h="1050289">
                <a:moveTo>
                  <a:pt x="4960620" y="30480"/>
                </a:moveTo>
                <a:lnTo>
                  <a:pt x="30480" y="30480"/>
                </a:lnTo>
                <a:lnTo>
                  <a:pt x="30480" y="76200"/>
                </a:lnTo>
                <a:lnTo>
                  <a:pt x="30480" y="974090"/>
                </a:lnTo>
                <a:lnTo>
                  <a:pt x="30480" y="1019810"/>
                </a:lnTo>
                <a:lnTo>
                  <a:pt x="4960620" y="1019810"/>
                </a:lnTo>
                <a:lnTo>
                  <a:pt x="4960620" y="974090"/>
                </a:lnTo>
                <a:lnTo>
                  <a:pt x="4953000" y="974090"/>
                </a:lnTo>
                <a:lnTo>
                  <a:pt x="4953000" y="973836"/>
                </a:lnTo>
                <a:lnTo>
                  <a:pt x="4960620" y="973836"/>
                </a:lnTo>
                <a:lnTo>
                  <a:pt x="4960620" y="76200"/>
                </a:lnTo>
                <a:lnTo>
                  <a:pt x="4960620" y="30480"/>
                </a:lnTo>
                <a:close/>
              </a:path>
              <a:path w="4991100" h="1050289">
                <a:moveTo>
                  <a:pt x="4991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1035050"/>
                </a:lnTo>
                <a:lnTo>
                  <a:pt x="0" y="1050290"/>
                </a:lnTo>
                <a:lnTo>
                  <a:pt x="4991100" y="1050290"/>
                </a:lnTo>
                <a:lnTo>
                  <a:pt x="4991100" y="1035050"/>
                </a:lnTo>
                <a:lnTo>
                  <a:pt x="15240" y="1035050"/>
                </a:lnTo>
                <a:lnTo>
                  <a:pt x="15240" y="15240"/>
                </a:lnTo>
                <a:lnTo>
                  <a:pt x="4975860" y="15240"/>
                </a:lnTo>
                <a:lnTo>
                  <a:pt x="4975860" y="1034796"/>
                </a:lnTo>
                <a:lnTo>
                  <a:pt x="4991100" y="1034796"/>
                </a:lnTo>
                <a:lnTo>
                  <a:pt x="4991100" y="15240"/>
                </a:lnTo>
                <a:lnTo>
                  <a:pt x="4991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7539" y="942213"/>
            <a:ext cx="178625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451" y="2161743"/>
            <a:ext cx="7407097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971800" y="1353131"/>
            <a:ext cx="5895415" cy="2909707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 CROSIA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PARALLELE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INFRA.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2020/2021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8" y="381000"/>
            <a:ext cx="28717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5229" y="1026033"/>
            <a:ext cx="165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85" dirty="0"/>
              <a:t> </a:t>
            </a:r>
            <a:r>
              <a:rPr spc="-65" dirty="0"/>
              <a:t>WEB</a:t>
            </a:r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11021"/>
              </p:ext>
            </p:extLst>
          </p:nvPr>
        </p:nvGraphicFramePr>
        <p:xfrm>
          <a:off x="1524000" y="2057400"/>
          <a:ext cx="533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835483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49534"/>
              </p:ext>
            </p:extLst>
          </p:nvPr>
        </p:nvGraphicFramePr>
        <p:xfrm>
          <a:off x="2286000" y="2057400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150799"/>
              </p:ext>
            </p:extLst>
          </p:nvPr>
        </p:nvGraphicFramePr>
        <p:xfrm>
          <a:off x="2286000" y="2071687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37407" y="1458595"/>
            <a:ext cx="286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CAP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24836"/>
              </p:ext>
            </p:extLst>
          </p:nvPr>
        </p:nvGraphicFramePr>
        <p:xfrm>
          <a:off x="1828800" y="2095500"/>
          <a:ext cx="5029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87499"/>
              </p:ext>
            </p:extLst>
          </p:nvPr>
        </p:nvGraphicFramePr>
        <p:xfrm>
          <a:off x="1676400" y="2081212"/>
          <a:ext cx="51816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98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74763"/>
              </p:ext>
            </p:extLst>
          </p:nvPr>
        </p:nvGraphicFramePr>
        <p:xfrm>
          <a:off x="2057400" y="2081212"/>
          <a:ext cx="48006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53972"/>
              </p:ext>
            </p:extLst>
          </p:nvPr>
        </p:nvGraphicFramePr>
        <p:xfrm>
          <a:off x="1905000" y="20574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10944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84895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68451" y="2161743"/>
            <a:ext cx="7407097" cy="1391329"/>
          </a:xfrm>
          <a:prstGeom prst="rect">
            <a:avLst/>
          </a:prstGeom>
        </p:spPr>
        <p:txBody>
          <a:bodyPr vert="horz" wrap="square" lIns="0" tIns="890193" rIns="0" bIns="0" rtlCol="0">
            <a:spAutoFit/>
          </a:bodyPr>
          <a:lstStyle/>
          <a:p>
            <a:pPr marL="12128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pc="-7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916526"/>
              </p:ext>
            </p:extLst>
          </p:nvPr>
        </p:nvGraphicFramePr>
        <p:xfrm>
          <a:off x="2263087" y="2286000"/>
          <a:ext cx="5562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39763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408349"/>
              </p:ext>
            </p:extLst>
          </p:nvPr>
        </p:nvGraphicFramePr>
        <p:xfrm>
          <a:off x="2133600" y="20574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246432"/>
              </p:ext>
            </p:extLst>
          </p:nvPr>
        </p:nvGraphicFramePr>
        <p:xfrm>
          <a:off x="1676400" y="2057400"/>
          <a:ext cx="5562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31975"/>
              </p:ext>
            </p:extLst>
          </p:nvPr>
        </p:nvGraphicFramePr>
        <p:xfrm>
          <a:off x="1828800" y="2057400"/>
          <a:ext cx="5410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1332737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212847" y="0"/>
                </a:lnTo>
              </a:path>
              <a:path w="9156700">
                <a:moveTo>
                  <a:pt x="7050024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73847"/>
              </p:ext>
            </p:extLst>
          </p:nvPr>
        </p:nvGraphicFramePr>
        <p:xfrm>
          <a:off x="1905000" y="2057400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1332737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212847" y="0"/>
                </a:lnTo>
              </a:path>
              <a:path w="9156700">
                <a:moveTo>
                  <a:pt x="7050024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245045"/>
              </p:ext>
            </p:extLst>
          </p:nvPr>
        </p:nvGraphicFramePr>
        <p:xfrm>
          <a:off x="1905000" y="2062162"/>
          <a:ext cx="5334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75026" y="1471929"/>
            <a:ext cx="3392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DELLA</a:t>
            </a:r>
            <a:r>
              <a:rPr sz="3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CLASSE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84767"/>
              </p:ext>
            </p:extLst>
          </p:nvPr>
        </p:nvGraphicFramePr>
        <p:xfrm>
          <a:off x="1828800" y="2057400"/>
          <a:ext cx="5410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3754" y="978534"/>
            <a:ext cx="3928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COME</a:t>
            </a:r>
            <a:r>
              <a:rPr spc="-60" dirty="0"/>
              <a:t> </a:t>
            </a:r>
            <a:r>
              <a:rPr spc="5" dirty="0"/>
              <a:t>STUDIARE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4131"/>
            <a:ext cx="7342681" cy="4789516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</p:spPr>
      </p:pic>
      <p:sp>
        <p:nvSpPr>
          <p:cNvPr id="2" name="Rettangolo 1"/>
          <p:cNvSpPr/>
          <p:nvPr/>
        </p:nvSpPr>
        <p:spPr>
          <a:xfrm rot="866796">
            <a:off x="4190080" y="4514378"/>
            <a:ext cx="4244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DELLA VALUTAZIONE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7630" y="5714663"/>
            <a:ext cx="26406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68451" y="2161743"/>
            <a:ext cx="7407097" cy="956544"/>
          </a:xfrm>
          <a:prstGeom prst="rect">
            <a:avLst/>
          </a:prstGeom>
        </p:spPr>
        <p:txBody>
          <a:bodyPr vert="horz" wrap="square" lIns="0" tIns="459613" rIns="0" bIns="0" rtlCol="0">
            <a:spAutoFit/>
          </a:bodyPr>
          <a:lstStyle/>
          <a:p>
            <a:pPr marL="12192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97358"/>
              </p:ext>
            </p:extLst>
          </p:nvPr>
        </p:nvGraphicFramePr>
        <p:xfrm>
          <a:off x="1905000" y="2057400"/>
          <a:ext cx="5562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498492"/>
              </p:ext>
            </p:extLst>
          </p:nvPr>
        </p:nvGraphicFramePr>
        <p:xfrm>
          <a:off x="2286000" y="2095500"/>
          <a:ext cx="5181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32838"/>
              </p:ext>
            </p:extLst>
          </p:nvPr>
        </p:nvGraphicFramePr>
        <p:xfrm>
          <a:off x="1752600" y="2081212"/>
          <a:ext cx="51054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06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31605"/>
              </p:ext>
            </p:extLst>
          </p:nvPr>
        </p:nvGraphicFramePr>
        <p:xfrm>
          <a:off x="1828800" y="1828800"/>
          <a:ext cx="5715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930878"/>
              </p:ext>
            </p:extLst>
          </p:nvPr>
        </p:nvGraphicFramePr>
        <p:xfrm>
          <a:off x="1371600" y="2057400"/>
          <a:ext cx="5638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3001" y="1002284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E’</a:t>
            </a:r>
            <a:r>
              <a:rPr spc="-35" dirty="0"/>
              <a:t> </a:t>
            </a:r>
            <a:r>
              <a:rPr spc="110" dirty="0"/>
              <a:t>VINCENTE</a:t>
            </a:r>
            <a:r>
              <a:rPr spc="-30" dirty="0"/>
              <a:t> </a:t>
            </a:r>
            <a:r>
              <a:rPr spc="-15" dirty="0"/>
              <a:t>SE</a:t>
            </a:r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967509"/>
              </p:ext>
            </p:extLst>
          </p:nvPr>
        </p:nvGraphicFramePr>
        <p:xfrm>
          <a:off x="1524000" y="2057400"/>
          <a:ext cx="533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402584" y="1529841"/>
            <a:ext cx="234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O?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45705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801</TotalTime>
  <Words>100</Words>
  <Application>Microsoft Office PowerPoint</Application>
  <PresentationFormat>Presentazione su schermo (4:3)</PresentationFormat>
  <Paragraphs>33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VINCENTE SE</vt:lpstr>
      <vt:lpstr>Presentazione standard di PowerPoint</vt:lpstr>
      <vt:lpstr>IL WEB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STUDIARE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capovolta</dc:title>
  <dc:creator>Fabrizio</dc:creator>
  <cp:lastModifiedBy>Utente sconosciuto</cp:lastModifiedBy>
  <cp:revision>55</cp:revision>
  <dcterms:created xsi:type="dcterms:W3CDTF">2021-06-12T19:46:25Z</dcterms:created>
  <dcterms:modified xsi:type="dcterms:W3CDTF">2021-06-26T13:58:15Z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2021-06-12T00:00:00Z</vt:filetime>
  </property>
</Properties>
</file>